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4" r:id="rId7"/>
    <p:sldId id="265" r:id="rId8"/>
    <p:sldId id="267" r:id="rId9"/>
    <p:sldId id="271" r:id="rId10"/>
    <p:sldId id="268" r:id="rId11"/>
    <p:sldId id="270" r:id="rId12"/>
    <p:sldId id="269" r:id="rId13"/>
    <p:sldId id="25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9900"/>
    <a:srgbClr val="996600"/>
    <a:srgbClr val="993300"/>
    <a:srgbClr val="FF0000"/>
    <a:srgbClr val="FF9933"/>
    <a:srgbClr val="FF6699"/>
    <a:srgbClr val="FF9999"/>
    <a:srgbClr val="66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3" autoAdjust="0"/>
    <p:restoredTop sz="94660"/>
  </p:normalViewPr>
  <p:slideViewPr>
    <p:cSldViewPr snapToGrid="0">
      <p:cViewPr>
        <p:scale>
          <a:sx n="92" d="100"/>
          <a:sy n="92" d="100"/>
        </p:scale>
        <p:origin x="-1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F83652F-B0F0-4041-8B9B-AD3B9A106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9"/>
          <a:stretch/>
        </p:blipFill>
        <p:spPr>
          <a:xfrm>
            <a:off x="1756064" y="135083"/>
            <a:ext cx="8811491" cy="63800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78E805-1B46-43B9-B833-F8F03984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56" y="945573"/>
            <a:ext cx="6718433" cy="52313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600" b="1" i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tr-TR" sz="36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ÖFKE NED</a:t>
            </a:r>
            <a:r>
              <a:rPr lang="tr-TR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İ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R?</a:t>
            </a:r>
            <a:endParaRPr lang="tr-TR" sz="3600" b="1" i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tr-TR" sz="36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Engellenme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,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saldırıya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uğrama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,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tehdit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edilme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gibi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durumlarda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hissedilen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ve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genellikle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neden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olan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kişiye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ya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da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şeye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yönelik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saldırgan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davranışlarla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sonuçlanabilen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yoğun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duygusal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tepki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itchFamily="34" charset="0"/>
              </a:rPr>
              <a:t>…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4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4682F8B-D44C-4153-8C18-88A8331B1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12" r="14789" b="1"/>
          <a:stretch/>
        </p:blipFill>
        <p:spPr>
          <a:xfrm>
            <a:off x="7797350" y="2436784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CD49B08-C3EB-4F9D-A8EA-0B7FFF7FF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32" r="-3" b="-3"/>
          <a:stretch/>
        </p:blipFill>
        <p:spPr>
          <a:xfrm>
            <a:off x="5534243" y="438902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4214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05838C6-15CF-45F6-887C-2BB18A1D3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87" t="4106" r="8553" b="3563"/>
          <a:stretch/>
        </p:blipFill>
        <p:spPr>
          <a:xfrm>
            <a:off x="654627" y="228599"/>
            <a:ext cx="5332287" cy="6359237"/>
          </a:xfrm>
          <a:prstGeom prst="rect">
            <a:avLst/>
          </a:prstGeom>
          <a:ln w="76200">
            <a:solidFill>
              <a:srgbClr val="FFCC66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2B7B885-1EA5-4AF0-947E-446BEF7E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831272"/>
            <a:ext cx="4883727" cy="4977245"/>
          </a:xfrm>
          <a:prstGeom prst="rect">
            <a:avLst/>
          </a:prstGeom>
          <a:ln w="76200">
            <a:solidFill>
              <a:srgbClr val="FFCC66"/>
            </a:solidFill>
          </a:ln>
        </p:spPr>
      </p:pic>
    </p:spTree>
    <p:extLst>
      <p:ext uri="{BB962C8B-B14F-4D97-AF65-F5344CB8AC3E}">
        <p14:creationId xmlns:p14="http://schemas.microsoft.com/office/powerpoint/2010/main" val="1037039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521BB17-FE95-474B-B5E7-3EA1A7D16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2" b="4115"/>
          <a:stretch/>
        </p:blipFill>
        <p:spPr>
          <a:xfrm>
            <a:off x="6269603" y="-24636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CB3E944-1CFB-47FA-9427-DA3A5002C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61" r="-1" b="178"/>
          <a:stretch/>
        </p:blipFill>
        <p:spPr>
          <a:xfrm>
            <a:off x="6096000" y="3203307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600206-007D-4F29-BBB3-FC5101EB9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85" y="1203739"/>
            <a:ext cx="6516303" cy="378883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</a:rPr>
              <a:t>ÜZÜNTÜ</a:t>
            </a:r>
          </a:p>
          <a:p>
            <a:pPr marL="0" indent="0" algn="ctr">
              <a:buNone/>
            </a:pPr>
            <a:r>
              <a:rPr lang="tr-TR" sz="2000" b="1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İ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tenilen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bir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şeyin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gerçekleşmemesinden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ya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da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olması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istenmeyen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olaylardan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doğan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ruh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tedirginliği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.</a:t>
            </a:r>
            <a:endParaRPr lang="tr-TR" b="1" i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tr-TR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b="2860"/>
          <a:stretch>
            <a:fillRect/>
          </a:stretch>
        </p:blipFill>
        <p:spPr>
          <a:xfrm>
            <a:off x="540326" y="374073"/>
            <a:ext cx="11284529" cy="610985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DC3A3D-5E9C-493E-9CB2-29D69E7E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58591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HER ÇOCUK AYRI BİR DÜNYA: MİM 6 / SİZCE MUTLULUK NEDİR?">
            <a:extLst>
              <a:ext uri="{FF2B5EF4-FFF2-40B4-BE49-F238E27FC236}">
                <a16:creationId xmlns:a16="http://schemas.microsoft.com/office/drawing/2014/main" id="{402D19D9-1DF1-4F22-8EAA-A45AFC21D8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9" y="311727"/>
            <a:ext cx="7220815" cy="618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01C552C-5555-442C-93DE-8B009FA4D9C7}"/>
              </a:ext>
            </a:extLst>
          </p:cNvPr>
          <p:cNvSpPr txBox="1"/>
          <p:nvPr/>
        </p:nvSpPr>
        <p:spPr>
          <a:xfrm>
            <a:off x="7929129" y="1823520"/>
            <a:ext cx="35024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993300"/>
                </a:solidFill>
                <a:effectLst/>
                <a:latin typeface="Raleway"/>
              </a:rPr>
              <a:t>MUTLULUK</a:t>
            </a:r>
            <a:endParaRPr lang="tr-TR" sz="4000" b="1" i="1" dirty="0">
              <a:solidFill>
                <a:srgbClr val="993300"/>
              </a:solidFill>
              <a:effectLst/>
              <a:latin typeface="Raleway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/>
                <a:latin typeface="Raleway"/>
              </a:rPr>
              <a:t> </a:t>
            </a:r>
            <a:r>
              <a:rPr lang="tr-TR" sz="4000" i="1" dirty="0">
                <a:solidFill>
                  <a:srgbClr val="00B050"/>
                </a:solidFill>
                <a:latin typeface="Raleway"/>
              </a:rPr>
              <a:t>İ</a:t>
            </a:r>
            <a:r>
              <a:rPr lang="en-US" sz="4000" b="0" i="1" dirty="0" err="1">
                <a:solidFill>
                  <a:srgbClr val="00B050"/>
                </a:solidFill>
                <a:effectLst/>
                <a:latin typeface="Raleway"/>
              </a:rPr>
              <a:t>steklere</a:t>
            </a:r>
            <a:r>
              <a:rPr lang="en-US" sz="4000" b="0" i="1" dirty="0">
                <a:solidFill>
                  <a:srgbClr val="00B050"/>
                </a:solidFill>
                <a:effectLst/>
                <a:latin typeface="Raleway"/>
              </a:rPr>
              <a:t> </a:t>
            </a:r>
            <a:r>
              <a:rPr lang="en-US" sz="4000" b="0" i="1" dirty="0" err="1">
                <a:solidFill>
                  <a:srgbClr val="00B050"/>
                </a:solidFill>
                <a:effectLst/>
                <a:latin typeface="Raleway"/>
              </a:rPr>
              <a:t>ulaşma</a:t>
            </a:r>
            <a:endParaRPr lang="tr-TR" sz="4000" b="0" i="1" dirty="0">
              <a:solidFill>
                <a:srgbClr val="00B050"/>
              </a:solidFill>
              <a:effectLst/>
              <a:latin typeface="Raleway"/>
            </a:endParaRPr>
          </a:p>
          <a:p>
            <a:pPr algn="ctr"/>
            <a:r>
              <a:rPr lang="en-US" sz="4000" b="0" i="1" dirty="0">
                <a:solidFill>
                  <a:srgbClr val="00B050"/>
                </a:solidFill>
                <a:effectLst/>
                <a:latin typeface="Raleway"/>
              </a:rPr>
              <a:t> </a:t>
            </a:r>
            <a:r>
              <a:rPr lang="en-US" sz="4000" b="0" i="1" dirty="0" err="1">
                <a:solidFill>
                  <a:srgbClr val="00B050"/>
                </a:solidFill>
                <a:effectLst/>
                <a:latin typeface="Raleway"/>
              </a:rPr>
              <a:t>durumudur</a:t>
            </a:r>
            <a:r>
              <a:rPr lang="en-US" sz="3200" b="0" i="1" dirty="0">
                <a:solidFill>
                  <a:srgbClr val="00B050"/>
                </a:solidFill>
                <a:effectLst/>
                <a:latin typeface="Raleway"/>
              </a:rPr>
              <a:t>.</a:t>
            </a:r>
            <a:r>
              <a:rPr lang="en-US" sz="3200" b="0" i="1" dirty="0">
                <a:solidFill>
                  <a:srgbClr val="996600"/>
                </a:solidFill>
                <a:effectLst/>
                <a:latin typeface="Raleway"/>
              </a:rPr>
              <a:t> </a:t>
            </a:r>
            <a:endParaRPr lang="en-US" sz="3200" i="1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4BAEA3A-46E5-4045-A633-C1FF21A67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30"/>
          <a:stretch/>
        </p:blipFill>
        <p:spPr>
          <a:xfrm>
            <a:off x="20" y="10"/>
            <a:ext cx="12191980" cy="4644726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645" y="3752850"/>
            <a:ext cx="986097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1800" b="0" i="0" dirty="0"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3200" b="1" i="1" dirty="0">
                <a:solidFill>
                  <a:srgbClr val="FF0000"/>
                </a:solidFill>
                <a:latin typeface="arial" panose="020B0604020202020204" pitchFamily="34" charset="0"/>
              </a:rPr>
              <a:t>DUYGU NEDİR?</a:t>
            </a:r>
          </a:p>
          <a:p>
            <a:pPr marL="0" indent="0" algn="ctr">
              <a:buNone/>
            </a:pPr>
            <a:r>
              <a:rPr lang="tr-TR" b="1" i="1" dirty="0">
                <a:solidFill>
                  <a:srgbClr val="0070C0"/>
                </a:solidFill>
                <a:effectLst/>
                <a:latin typeface="Century Gothic" pitchFamily="34" charset="0"/>
              </a:rPr>
              <a:t>B</a:t>
            </a:r>
            <a:r>
              <a:rPr lang="en-US" b="1" i="1" dirty="0" err="1">
                <a:solidFill>
                  <a:srgbClr val="0070C0"/>
                </a:solidFill>
                <a:effectLst/>
                <a:latin typeface="Century Gothic" pitchFamily="34" charset="0"/>
              </a:rPr>
              <a:t>ir</a:t>
            </a:r>
            <a:r>
              <a:rPr lang="en-US" b="1" i="1" dirty="0">
                <a:solidFill>
                  <a:srgbClr val="0070C0"/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/>
                <a:latin typeface="Century Gothic" pitchFamily="34" charset="0"/>
              </a:rPr>
              <a:t>olay</a:t>
            </a:r>
            <a:r>
              <a:rPr lang="en-US" b="1" i="1" dirty="0">
                <a:solidFill>
                  <a:srgbClr val="0070C0"/>
                </a:solidFill>
                <a:effectLst/>
                <a:latin typeface="Century Gothic" pitchFamily="34" charset="0"/>
              </a:rPr>
              <a:t>, </a:t>
            </a:r>
            <a:r>
              <a:rPr lang="en-US" b="1" i="1" dirty="0" err="1">
                <a:solidFill>
                  <a:srgbClr val="0070C0"/>
                </a:solidFill>
                <a:effectLst/>
                <a:latin typeface="Century Gothic" pitchFamily="34" charset="0"/>
              </a:rPr>
              <a:t>kimse</a:t>
            </a:r>
            <a:r>
              <a:rPr lang="en-US" b="1" i="1" dirty="0">
                <a:solidFill>
                  <a:srgbClr val="0070C0"/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/>
                <a:latin typeface="Century Gothic" pitchFamily="34" charset="0"/>
              </a:rPr>
              <a:t>ya</a:t>
            </a:r>
            <a:r>
              <a:rPr lang="en-US" b="1" i="1" dirty="0">
                <a:solidFill>
                  <a:srgbClr val="0070C0"/>
                </a:solidFill>
                <a:effectLst/>
                <a:latin typeface="Century Gothic" pitchFamily="34" charset="0"/>
              </a:rPr>
              <a:t> da </a:t>
            </a:r>
            <a:r>
              <a:rPr lang="en-US" b="1" i="1" dirty="0" err="1">
                <a:solidFill>
                  <a:srgbClr val="0070C0"/>
                </a:solidFill>
                <a:effectLst/>
                <a:latin typeface="Century Gothic" pitchFamily="34" charset="0"/>
              </a:rPr>
              <a:t>nesnenin</a:t>
            </a:r>
            <a:r>
              <a:rPr lang="en-US" b="1" i="1" dirty="0">
                <a:solidFill>
                  <a:srgbClr val="0070C0"/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/>
                <a:latin typeface="Century Gothic" pitchFamily="34" charset="0"/>
              </a:rPr>
              <a:t>insanın</a:t>
            </a:r>
            <a:r>
              <a:rPr lang="en-US" b="1" i="1" dirty="0">
                <a:solidFill>
                  <a:srgbClr val="0070C0"/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/>
                <a:latin typeface="Century Gothic" pitchFamily="34" charset="0"/>
              </a:rPr>
              <a:t>iç</a:t>
            </a:r>
            <a:r>
              <a:rPr lang="en-US" b="1" i="1" dirty="0">
                <a:solidFill>
                  <a:srgbClr val="0070C0"/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/>
                <a:latin typeface="Century Gothic" pitchFamily="34" charset="0"/>
              </a:rPr>
              <a:t>dünyasında</a:t>
            </a:r>
            <a:r>
              <a:rPr lang="en-US" b="1" i="1" dirty="0">
                <a:solidFill>
                  <a:srgbClr val="0070C0"/>
                </a:solidFill>
                <a:effectLst/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/>
                <a:latin typeface="Century Gothic" pitchFamily="34" charset="0"/>
              </a:rPr>
              <a:t>oluşturduğu</a:t>
            </a:r>
            <a:r>
              <a:rPr lang="en-US" b="1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uyandırdığı</a:t>
            </a:r>
            <a:r>
              <a:rPr lang="en-US" b="1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etki</a:t>
            </a:r>
            <a:r>
              <a:rPr lang="en-US" b="1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tepki</a:t>
            </a:r>
            <a:r>
              <a:rPr lang="en-US" b="1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izlenim</a:t>
            </a:r>
            <a:r>
              <a:rPr lang="en-US" b="1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b="31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10391"/>
            <a:ext cx="12191365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E1FCA38-1E5E-4B62-9CC4-D313AF430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1454" r="1228" b="-1"/>
          <a:stretch/>
        </p:blipFill>
        <p:spPr>
          <a:xfrm>
            <a:off x="7124700" y="10"/>
            <a:ext cx="5066994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308008"/>
            <a:ext cx="6252209" cy="6140918"/>
          </a:xfrm>
          <a:solidFill>
            <a:srgbClr val="FFFFCC"/>
          </a:solidFill>
          <a:ln w="76200">
            <a:solidFill>
              <a:srgbClr val="FFC000"/>
            </a:solidFill>
          </a:ln>
        </p:spPr>
        <p:txBody>
          <a:bodyPr anchor="ctr">
            <a:no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Duygular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bizleri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harekete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geçir</a:t>
            </a:r>
            <a:r>
              <a:rPr lang="tr-TR" sz="3200" dirty="0">
                <a:solidFill>
                  <a:srgbClr val="00B050"/>
                </a:solidFill>
              </a:rPr>
              <a:t>ir.</a:t>
            </a:r>
          </a:p>
          <a:p>
            <a:r>
              <a:rPr lang="tr-TR" sz="3200" dirty="0">
                <a:solidFill>
                  <a:srgbClr val="FF9900"/>
                </a:solidFill>
              </a:rPr>
              <a:t>O</a:t>
            </a:r>
            <a:r>
              <a:rPr lang="en-US" sz="3200" dirty="0">
                <a:solidFill>
                  <a:srgbClr val="FF9900"/>
                </a:solidFill>
              </a:rPr>
              <a:t>lay </a:t>
            </a:r>
            <a:r>
              <a:rPr lang="en-US" sz="3200" dirty="0" err="1">
                <a:solidFill>
                  <a:srgbClr val="FF9900"/>
                </a:solidFill>
              </a:rPr>
              <a:t>ve</a:t>
            </a:r>
            <a:r>
              <a:rPr lang="en-US" sz="3200" dirty="0">
                <a:solidFill>
                  <a:srgbClr val="FF9900"/>
                </a:solidFill>
              </a:rPr>
              <a:t> </a:t>
            </a:r>
            <a:r>
              <a:rPr lang="en-US" sz="3200" dirty="0" err="1">
                <a:solidFill>
                  <a:srgbClr val="FF9900"/>
                </a:solidFill>
              </a:rPr>
              <a:t>durumlara</a:t>
            </a:r>
            <a:r>
              <a:rPr lang="en-US" sz="3200" dirty="0">
                <a:solidFill>
                  <a:srgbClr val="FF9900"/>
                </a:solidFill>
              </a:rPr>
              <a:t> </a:t>
            </a:r>
            <a:r>
              <a:rPr lang="en-US" sz="3200" dirty="0" err="1">
                <a:solidFill>
                  <a:srgbClr val="FF9900"/>
                </a:solidFill>
              </a:rPr>
              <a:t>tepki</a:t>
            </a:r>
            <a:r>
              <a:rPr lang="en-US" sz="3200" dirty="0">
                <a:solidFill>
                  <a:srgbClr val="FF9900"/>
                </a:solidFill>
              </a:rPr>
              <a:t> </a:t>
            </a:r>
            <a:r>
              <a:rPr lang="en-US" sz="3200" dirty="0" err="1">
                <a:solidFill>
                  <a:srgbClr val="FF9900"/>
                </a:solidFill>
              </a:rPr>
              <a:t>vermemizi</a:t>
            </a:r>
            <a:r>
              <a:rPr lang="en-US" sz="3200" dirty="0">
                <a:solidFill>
                  <a:srgbClr val="FF9900"/>
                </a:solidFill>
              </a:rPr>
              <a:t> </a:t>
            </a:r>
            <a:r>
              <a:rPr lang="en-US" sz="3200" dirty="0" err="1">
                <a:solidFill>
                  <a:srgbClr val="FF9900"/>
                </a:solidFill>
              </a:rPr>
              <a:t>sağla</a:t>
            </a:r>
            <a:r>
              <a:rPr lang="tr-TR" sz="3200" dirty="0">
                <a:solidFill>
                  <a:srgbClr val="FF9900"/>
                </a:solidFill>
              </a:rPr>
              <a:t>r.</a:t>
            </a:r>
          </a:p>
          <a:p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CC0066"/>
                </a:solidFill>
              </a:rPr>
              <a:t>Duygular</a:t>
            </a:r>
            <a:r>
              <a:rPr lang="en-US" sz="3200" dirty="0">
                <a:solidFill>
                  <a:srgbClr val="CC0066"/>
                </a:solidFill>
              </a:rPr>
              <a:t>, </a:t>
            </a:r>
            <a:r>
              <a:rPr lang="en-US" sz="3200" dirty="0" err="1">
                <a:solidFill>
                  <a:srgbClr val="CC0066"/>
                </a:solidFill>
              </a:rPr>
              <a:t>herkesin</a:t>
            </a:r>
            <a:r>
              <a:rPr lang="en-US" sz="3200" dirty="0">
                <a:solidFill>
                  <a:srgbClr val="CC0066"/>
                </a:solidFill>
              </a:rPr>
              <a:t> </a:t>
            </a:r>
            <a:r>
              <a:rPr lang="en-US" sz="3200" dirty="0" err="1">
                <a:solidFill>
                  <a:srgbClr val="CC0066"/>
                </a:solidFill>
              </a:rPr>
              <a:t>çeşitli</a:t>
            </a:r>
            <a:r>
              <a:rPr lang="en-US" sz="3200" dirty="0">
                <a:solidFill>
                  <a:srgbClr val="CC0066"/>
                </a:solidFill>
              </a:rPr>
              <a:t> </a:t>
            </a:r>
            <a:r>
              <a:rPr lang="en-US" sz="3200" dirty="0" err="1">
                <a:solidFill>
                  <a:srgbClr val="CC0066"/>
                </a:solidFill>
              </a:rPr>
              <a:t>olaylar</a:t>
            </a:r>
            <a:r>
              <a:rPr lang="en-US" sz="3200" dirty="0">
                <a:solidFill>
                  <a:srgbClr val="CC0066"/>
                </a:solidFill>
              </a:rPr>
              <a:t> </a:t>
            </a:r>
            <a:r>
              <a:rPr lang="en-US" sz="3200" dirty="0" err="1">
                <a:solidFill>
                  <a:srgbClr val="CC0066"/>
                </a:solidFill>
              </a:rPr>
              <a:t>karşısında</a:t>
            </a:r>
            <a:r>
              <a:rPr lang="en-US" sz="3200" dirty="0">
                <a:solidFill>
                  <a:srgbClr val="CC0066"/>
                </a:solidFill>
              </a:rPr>
              <a:t> </a:t>
            </a:r>
            <a:r>
              <a:rPr lang="en-US" sz="3200" dirty="0" err="1">
                <a:solidFill>
                  <a:srgbClr val="CC0066"/>
                </a:solidFill>
              </a:rPr>
              <a:t>deneyimlediği</a:t>
            </a:r>
            <a:r>
              <a:rPr lang="en-US" sz="3200" dirty="0">
                <a:solidFill>
                  <a:srgbClr val="CC0066"/>
                </a:solidFill>
              </a:rPr>
              <a:t> </a:t>
            </a:r>
            <a:r>
              <a:rPr lang="en-US" sz="3200" dirty="0" err="1">
                <a:solidFill>
                  <a:srgbClr val="CC0066"/>
                </a:solidFill>
              </a:rPr>
              <a:t>olumlu</a:t>
            </a:r>
            <a:r>
              <a:rPr lang="en-US" sz="3200" dirty="0">
                <a:solidFill>
                  <a:srgbClr val="CC0066"/>
                </a:solidFill>
              </a:rPr>
              <a:t>, </a:t>
            </a:r>
            <a:r>
              <a:rPr lang="en-US" sz="3200" dirty="0" err="1">
                <a:solidFill>
                  <a:srgbClr val="CC0066"/>
                </a:solidFill>
              </a:rPr>
              <a:t>olumsuz</a:t>
            </a:r>
            <a:r>
              <a:rPr lang="en-US" sz="3200" dirty="0">
                <a:solidFill>
                  <a:srgbClr val="CC0066"/>
                </a:solidFill>
              </a:rPr>
              <a:t> </a:t>
            </a:r>
            <a:r>
              <a:rPr lang="en-US" sz="3200" dirty="0" err="1">
                <a:solidFill>
                  <a:srgbClr val="CC0066"/>
                </a:solidFill>
              </a:rPr>
              <a:t>hislerdir</a:t>
            </a:r>
            <a:r>
              <a:rPr lang="en-US" sz="3200" dirty="0">
                <a:solidFill>
                  <a:srgbClr val="CC0066"/>
                </a:solidFill>
              </a:rPr>
              <a:t>. </a:t>
            </a:r>
            <a:endParaRPr lang="tr-TR" sz="3200" dirty="0">
              <a:solidFill>
                <a:srgbClr val="CC0066"/>
              </a:solidFill>
            </a:endParaRPr>
          </a:p>
          <a:p>
            <a:r>
              <a:rPr lang="en-US" sz="3200" dirty="0" err="1">
                <a:solidFill>
                  <a:srgbClr val="0070C0"/>
                </a:solidFill>
              </a:rPr>
              <a:t>İnsan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hayatında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yer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alan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ve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davranışlarımızı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şekillendiren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en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tr-TR" sz="3200" dirty="0">
                <a:solidFill>
                  <a:srgbClr val="0070C0"/>
                </a:solidFill>
              </a:rPr>
              <a:t>önemli ögedir.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656A01-9224-476C-AC89-80C3D4AE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01" y="593486"/>
            <a:ext cx="8065971" cy="5370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DUYGU DÜZENLEME</a:t>
            </a:r>
            <a:r>
              <a:rPr lang="tr-TR" sz="3200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tr-TR" sz="3200" dirty="0">
                <a:solidFill>
                  <a:srgbClr val="7030A0"/>
                </a:solidFill>
              </a:rPr>
              <a:t>D</a:t>
            </a:r>
            <a:r>
              <a:rPr lang="en-US" sz="3200" dirty="0" err="1">
                <a:solidFill>
                  <a:srgbClr val="7030A0"/>
                </a:solidFill>
              </a:rPr>
              <a:t>uyguların</a:t>
            </a:r>
            <a:r>
              <a:rPr lang="tr-TR" sz="3200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tr-TR" sz="3200" dirty="0">
                <a:solidFill>
                  <a:srgbClr val="7030A0"/>
                </a:solidFill>
              </a:rPr>
              <a:t>D</a:t>
            </a:r>
            <a:r>
              <a:rPr lang="en-US" sz="3200" dirty="0" err="1">
                <a:solidFill>
                  <a:srgbClr val="7030A0"/>
                </a:solidFill>
              </a:rPr>
              <a:t>oğru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zamanda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endParaRPr lang="tr-TR" sz="3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sz="3200" dirty="0">
                <a:solidFill>
                  <a:srgbClr val="7030A0"/>
                </a:solidFill>
              </a:rPr>
              <a:t>D</a:t>
            </a:r>
            <a:r>
              <a:rPr lang="en-US" sz="3200" dirty="0" err="1">
                <a:solidFill>
                  <a:srgbClr val="7030A0"/>
                </a:solidFill>
              </a:rPr>
              <a:t>oğru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yerde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endParaRPr lang="tr-TR" sz="3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sz="3200" dirty="0">
                <a:solidFill>
                  <a:srgbClr val="7030A0"/>
                </a:solidFill>
              </a:rPr>
              <a:t>D</a:t>
            </a:r>
            <a:r>
              <a:rPr lang="en-US" sz="3200" dirty="0" err="1">
                <a:solidFill>
                  <a:srgbClr val="7030A0"/>
                </a:solidFill>
              </a:rPr>
              <a:t>oğru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bir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şekilde</a:t>
            </a:r>
            <a:endParaRPr lang="tr-TR" sz="3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tr-TR" sz="3200" dirty="0">
                <a:solidFill>
                  <a:srgbClr val="7030A0"/>
                </a:solidFill>
              </a:rPr>
              <a:t>İ</a:t>
            </a:r>
            <a:r>
              <a:rPr lang="en-US" sz="3200" dirty="0">
                <a:solidFill>
                  <a:srgbClr val="7030A0"/>
                </a:solidFill>
              </a:rPr>
              <a:t>fade </a:t>
            </a:r>
            <a:r>
              <a:rPr lang="en-US" sz="3200" dirty="0" err="1">
                <a:solidFill>
                  <a:srgbClr val="7030A0"/>
                </a:solidFill>
              </a:rPr>
              <a:t>edilebilmesidir</a:t>
            </a:r>
            <a:r>
              <a:rPr lang="en-US" sz="3200" dirty="0">
                <a:solidFill>
                  <a:srgbClr val="7030A0"/>
                </a:solidFill>
              </a:rPr>
              <a:t>. </a:t>
            </a:r>
            <a:endParaRPr lang="tr-TR" sz="3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Yani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kişinin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duygularını</a:t>
            </a:r>
            <a:r>
              <a:rPr lang="en-US" sz="3200" dirty="0">
                <a:solidFill>
                  <a:srgbClr val="7030A0"/>
                </a:solidFill>
              </a:rPr>
              <a:t> fark </a:t>
            </a:r>
            <a:r>
              <a:rPr lang="en-US" sz="3200" dirty="0" err="1">
                <a:solidFill>
                  <a:srgbClr val="7030A0"/>
                </a:solidFill>
              </a:rPr>
              <a:t>edebilmesini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endParaRPr lang="tr-TR" sz="3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7030A0"/>
                </a:solidFill>
              </a:rPr>
              <a:t>yorumlayabilmesini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ve</a:t>
            </a:r>
            <a:endParaRPr lang="tr-TR" sz="3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yönetebilmesini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ifade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eder</a:t>
            </a:r>
            <a:r>
              <a:rPr lang="en-US" sz="3200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4E011E5-A03D-4C58-8E7D-28128D209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79" t="4260" r="4642" b="6054"/>
          <a:stretch/>
        </p:blipFill>
        <p:spPr>
          <a:xfrm>
            <a:off x="7678882" y="575109"/>
            <a:ext cx="4197925" cy="5389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EC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54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D84D2-62F6-4404-962E-A6E791060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03" y="807592"/>
            <a:ext cx="3947915" cy="5333325"/>
          </a:xfrm>
          <a:solidFill>
            <a:srgbClr val="FFFFCC"/>
          </a:solidFill>
          <a:ln w="76200">
            <a:solidFill>
              <a:srgbClr val="FFCC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i="0" dirty="0">
                <a:solidFill>
                  <a:srgbClr val="FF0000"/>
                </a:solidFill>
                <a:effectLst/>
                <a:latin typeface="Lora"/>
              </a:rPr>
              <a:t>DÖRT TEMEL</a:t>
            </a:r>
            <a:r>
              <a:rPr lang="tr-TR" sz="3300" b="1" i="0" dirty="0">
                <a:solidFill>
                  <a:srgbClr val="FF0000"/>
                </a:solidFill>
                <a:effectLst/>
                <a:latin typeface="Lora"/>
              </a:rPr>
              <a:t> </a:t>
            </a:r>
            <a:r>
              <a:rPr lang="en-US" sz="3300" b="1" i="0" dirty="0">
                <a:solidFill>
                  <a:srgbClr val="FF0000"/>
                </a:solidFill>
                <a:effectLst/>
                <a:latin typeface="Lora"/>
              </a:rPr>
              <a:t>DUYGU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Lora"/>
              </a:rPr>
              <a:t>1.Korku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0" i="0" dirty="0">
                <a:solidFill>
                  <a:srgbClr val="00B050"/>
                </a:solidFill>
                <a:effectLst/>
                <a:latin typeface="Lora"/>
              </a:rPr>
              <a:t>2.Öfke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0" i="0" dirty="0">
                <a:effectLst/>
                <a:latin typeface="Lora"/>
              </a:rPr>
              <a:t>3.Üzüntü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0" i="0" dirty="0">
                <a:solidFill>
                  <a:srgbClr val="0070C0"/>
                </a:solidFill>
                <a:effectLst/>
                <a:latin typeface="Lora"/>
              </a:rPr>
              <a:t>4.Mutluluk 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ültür: Duygularımız">
            <a:extLst>
              <a:ext uri="{FF2B5EF4-FFF2-40B4-BE49-F238E27FC236}">
                <a16:creationId xmlns:a16="http://schemas.microsoft.com/office/drawing/2014/main" id="{A6DA42AE-D192-4DE8-AEEF-6FC374232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3689" y="384464"/>
            <a:ext cx="6701166" cy="61514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82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136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9" name="Group 138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81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82" name="Freeform: Shape 144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6" name="Picture 4" descr="Korkmuş Groundhog Çizgi Film Karakteri Stok Vektör Sanatı &amp; ABD'nin Daha  Fazla Görseli - iStock">
            <a:extLst>
              <a:ext uri="{FF2B5EF4-FFF2-40B4-BE49-F238E27FC236}">
                <a16:creationId xmlns:a16="http://schemas.microsoft.com/office/drawing/2014/main" id="{F9B45319-5A42-44DF-8719-A5BBE2620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6964" y="1108946"/>
            <a:ext cx="1846470" cy="184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222FAC-A985-4E11-90E6-3A51B6B8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4" y="3729161"/>
            <a:ext cx="6908679" cy="2277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b="1" i="1" dirty="0">
                <a:solidFill>
                  <a:srgbClr val="FF0000"/>
                </a:solidFill>
                <a:latin typeface="Arial Black" pitchFamily="34" charset="0"/>
              </a:rPr>
              <a:t>KORKU</a:t>
            </a:r>
          </a:p>
          <a:p>
            <a:pPr marL="0" indent="0" algn="ctr">
              <a:buNone/>
            </a:pPr>
            <a:r>
              <a:rPr lang="tr-TR" sz="3200" i="1" dirty="0">
                <a:solidFill>
                  <a:schemeClr val="accent5"/>
                </a:solidFill>
                <a:latin typeface="Arial Black" pitchFamily="34" charset="0"/>
              </a:rPr>
              <a:t>Görünen veya görünmeyen tehlikeler karşısında gösterilen tepki</a:t>
            </a:r>
            <a:endParaRPr lang="en-US" sz="3200" i="1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pic>
        <p:nvPicPr>
          <p:cNvPr id="3074" name="Picture 2" descr="YAŞAMAK GÜZELDİR..: KORKMUŞ KEDİ (NE ŞEKER DEĞİLMİ)">
            <a:extLst>
              <a:ext uri="{FF2B5EF4-FFF2-40B4-BE49-F238E27FC236}">
                <a16:creationId xmlns:a16="http://schemas.microsoft.com/office/drawing/2014/main" id="{23DFE6E2-F9E7-465E-8744-2516C69A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2576" y="2102491"/>
            <a:ext cx="2308436" cy="3217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6371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86B90B-F727-44FA-8173-7355F95A3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8053" y="1783959"/>
            <a:ext cx="4689622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tr-TR" sz="4000" b="1" i="1" dirty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KORKUYORSAN ;</a:t>
            </a:r>
            <a:br>
              <a:rPr lang="tr-TR" sz="3400" b="1" i="1" dirty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</a:br>
            <a:br>
              <a:rPr lang="tr-TR" sz="3400" b="1" i="1" dirty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tr-TR" sz="4000" b="1" i="1" dirty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AİLENLE PAYLAŞ</a:t>
            </a:r>
            <a:br>
              <a:rPr lang="tr-TR" sz="4000" b="1" i="1" dirty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</a:br>
            <a:br>
              <a:rPr lang="tr-TR" sz="4000" b="1" i="1" dirty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tr-TR" sz="4000" b="1" i="1" dirty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RESMİNİ YAP YIRT AT</a:t>
            </a:r>
            <a:br>
              <a:rPr lang="tr-TR" sz="4000" b="1" i="1" dirty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</a:br>
            <a:br>
              <a:rPr lang="tr-TR" sz="4000" b="1" i="1" dirty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tr-TR" sz="4000" b="1" i="1" dirty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REHBERLİK SERVİSİNE GE</a:t>
            </a:r>
            <a:r>
              <a:rPr lang="tr-TR" sz="3600" b="1" i="1" dirty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L</a:t>
            </a:r>
            <a:endParaRPr lang="en-US" sz="3600" b="1" i="1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Benim Duygusal Dünyam 4 : Korkmuyorum Kitabı ve Fiyatı">
            <a:extLst>
              <a:ext uri="{FF2B5EF4-FFF2-40B4-BE49-F238E27FC236}">
                <a16:creationId xmlns:a16="http://schemas.microsoft.com/office/drawing/2014/main" id="{9ED7FDBC-3F9C-4316-BBF7-7F059C001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428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09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157</Words>
  <Application>Microsoft Office PowerPoint</Application>
  <PresentationFormat>Geniş ekran</PresentationFormat>
  <Paragraphs>30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KORKUYORSAN ;  AİLENLE PAYLAŞ  RESMİNİ YAP YIRT AT  REHBERLİK SERVİSİNE GEL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DUYGULARIMIZ</dc:title>
  <dc:creator>Administrator</dc:creator>
  <cp:lastModifiedBy>derya koksal</cp:lastModifiedBy>
  <cp:revision>26</cp:revision>
  <dcterms:created xsi:type="dcterms:W3CDTF">2021-05-17T11:01:05Z</dcterms:created>
  <dcterms:modified xsi:type="dcterms:W3CDTF">2021-05-31T09:40:20Z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